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339" r:id="rId4"/>
    <p:sldId id="296" r:id="rId5"/>
    <p:sldId id="309" r:id="rId6"/>
    <p:sldId id="257" r:id="rId7"/>
    <p:sldId id="353" r:id="rId8"/>
    <p:sldId id="356" r:id="rId9"/>
    <p:sldId id="359" r:id="rId10"/>
    <p:sldId id="360" r:id="rId11"/>
    <p:sldId id="265" r:id="rId12"/>
    <p:sldId id="300" r:id="rId13"/>
    <p:sldId id="362" r:id="rId14"/>
    <p:sldId id="355" r:id="rId15"/>
    <p:sldId id="361" r:id="rId16"/>
    <p:sldId id="332" r:id="rId17"/>
    <p:sldId id="357" r:id="rId18"/>
    <p:sldId id="363" r:id="rId19"/>
    <p:sldId id="344" r:id="rId20"/>
    <p:sldId id="333" r:id="rId21"/>
    <p:sldId id="308" r:id="rId22"/>
  </p:sldIdLst>
  <p:sldSz cx="9144000" cy="5143500" type="screen16x9"/>
  <p:notesSz cx="6858000" cy="9144000"/>
  <p:embeddedFontLst>
    <p:embeddedFont>
      <p:font typeface="Barlow Light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erlin Sans FB Demi" panose="020E0802020502020306" pitchFamily="34" charset="0"/>
      <p:bold r:id="rId32"/>
    </p:embeddedFont>
    <p:embeddedFont>
      <p:font typeface="Berlin Sans FB" panose="020E0602020502020306" pitchFamily="34" charset="0"/>
      <p:regular r:id="rId33"/>
      <p:bold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Barlow SemiBold" panose="020B0604020202020204" charset="0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Impact" panose="020B0806030902050204" pitchFamily="34" charset="0"/>
      <p:regular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Century" panose="02040604050505020304" pitchFamily="18" charset="0"/>
      <p:regular r:id="rId56"/>
    </p:embeddedFont>
    <p:embeddedFont>
      <p:font typeface="Arial Black" panose="020B0A04020102020204" pitchFamily="34" charset="0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B73AC1-4EBC-408D-A6F8-25C16E4FFF62}">
  <a:tblStyle styleId="{1EB73AC1-4EBC-408D-A6F8-25C16E4FF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7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42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12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38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747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54f11bfb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f54f11bfb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53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54f11bfb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f54f11bfb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91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941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46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8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5531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92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83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4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2321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4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2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8087-8B0A-5E48-9B31-A8E5FB3E107F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C093-7D5E-CB40-91EF-5DE80364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4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 variant 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3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73" r:id="rId5"/>
    <p:sldLayoutId id="2147483674" r:id="rId6"/>
    <p:sldLayoutId id="2147483677" r:id="rId7"/>
    <p:sldLayoutId id="214748367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0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hyperlink" Target="https://www.atlantapublicschools.us/Page/40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erlin Sans FB Demi" panose="020E0802020502020306" pitchFamily="34" charset="0"/>
              </a:rPr>
              <a:t>WELCOME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>
                <a:latin typeface="Berlin Sans FB Demi" panose="020E0802020502020306" pitchFamily="34" charset="0"/>
              </a:rPr>
              <a:t>SYLVAN HILLS MIDDLE </a:t>
            </a:r>
            <a:br>
              <a:rPr lang="en" sz="4000" dirty="0">
                <a:latin typeface="Berlin Sans FB Demi" panose="020E0802020502020306" pitchFamily="34" charset="0"/>
              </a:rPr>
            </a:br>
            <a:r>
              <a:rPr lang="en" sz="4000" dirty="0">
                <a:latin typeface="Berlin Sans FB Demi" panose="020E0802020502020306" pitchFamily="34" charset="0"/>
              </a:rPr>
              <a:t>GO TEAM MEETING</a:t>
            </a:r>
            <a:endParaRPr sz="4000" dirty="0">
              <a:latin typeface="Berlin Sans FB Demi" panose="020E08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F91459-7C0D-6545-81E8-EDCB193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1541278"/>
            <a:ext cx="2060497" cy="2060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0" y="252248"/>
            <a:ext cx="4508938" cy="437007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481857">
            <a:off x="3782763" y="1223432"/>
            <a:ext cx="5311128" cy="118505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is our current Vision and Mission? 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4" y="82244"/>
            <a:ext cx="860136" cy="981264"/>
          </a:xfrm>
          <a:prstGeom prst="rect">
            <a:avLst/>
          </a:prstGeom>
        </p:spPr>
      </p:pic>
      <p:sp>
        <p:nvSpPr>
          <p:cNvPr id="5" name="Google Shape;124;p5"/>
          <p:cNvSpPr txBox="1">
            <a:spLocks/>
          </p:cNvSpPr>
          <p:nvPr/>
        </p:nvSpPr>
        <p:spPr>
          <a:xfrm>
            <a:off x="0" y="18584"/>
            <a:ext cx="8815772" cy="10449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5940"/>
              <a:buFontTx/>
              <a:buNone/>
              <a:tabLst/>
              <a:defRPr/>
            </a:pPr>
            <a:r>
              <a:rPr kumimoji="0" lang="en-US" sz="40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2021-2022 </a:t>
            </a: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SCHOOL PRIORITIES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8" y="1663410"/>
            <a:ext cx="2984841" cy="2695043"/>
          </a:xfrm>
        </p:spPr>
      </p:pic>
      <p:sp>
        <p:nvSpPr>
          <p:cNvPr id="9" name="Rectangular Callout 8"/>
          <p:cNvSpPr/>
          <p:nvPr/>
        </p:nvSpPr>
        <p:spPr>
          <a:xfrm>
            <a:off x="3562285" y="2740767"/>
            <a:ext cx="2487706" cy="1460154"/>
          </a:xfrm>
          <a:prstGeom prst="wedgeRectCallout">
            <a:avLst/>
          </a:prstGeom>
          <a:ln>
            <a:solidFill>
              <a:srgbClr val="FF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Cultivate a literate community in which students read and write with clarity and fluency across all contents. 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399988" y="2740767"/>
            <a:ext cx="2487706" cy="1460154"/>
          </a:xfrm>
          <a:prstGeom prst="wedgeRectCallout">
            <a:avLst/>
          </a:prstGeom>
          <a:ln>
            <a:solidFill>
              <a:srgbClr val="FF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Foster a culture of ongoing support for teacher development.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544292" y="1842655"/>
            <a:ext cx="401781" cy="789710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442950" y="1842655"/>
            <a:ext cx="401781" cy="789710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Ribbon 14"/>
          <p:cNvSpPr/>
          <p:nvPr/>
        </p:nvSpPr>
        <p:spPr>
          <a:xfrm>
            <a:off x="3955472" y="1325030"/>
            <a:ext cx="1579419" cy="408710"/>
          </a:xfrm>
          <a:prstGeom prst="ribbon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Priority 1</a:t>
            </a:r>
            <a:endParaRPr lang="en-US" sz="1050" dirty="0"/>
          </a:p>
        </p:txBody>
      </p:sp>
      <p:sp>
        <p:nvSpPr>
          <p:cNvPr id="16" name="Up Ribbon 15"/>
          <p:cNvSpPr/>
          <p:nvPr/>
        </p:nvSpPr>
        <p:spPr>
          <a:xfrm>
            <a:off x="6854130" y="1325030"/>
            <a:ext cx="1579419" cy="408710"/>
          </a:xfrm>
          <a:prstGeom prst="ribbon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Priority 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2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4" y="82244"/>
            <a:ext cx="860136" cy="981264"/>
          </a:xfrm>
          <a:prstGeom prst="rect">
            <a:avLst/>
          </a:prstGeom>
        </p:spPr>
      </p:pic>
      <p:sp>
        <p:nvSpPr>
          <p:cNvPr id="5" name="Google Shape;124;p5"/>
          <p:cNvSpPr txBox="1">
            <a:spLocks/>
          </p:cNvSpPr>
          <p:nvPr/>
        </p:nvSpPr>
        <p:spPr>
          <a:xfrm>
            <a:off x="0" y="18584"/>
            <a:ext cx="8815772" cy="10449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5940"/>
              <a:buFontTx/>
              <a:buNone/>
              <a:tabLst/>
              <a:defRPr/>
            </a:pPr>
            <a:r>
              <a:rPr kumimoji="0" lang="en-US" sz="40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2021-2022 </a:t>
            </a: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SCHOOL PRIORITIES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" y="1127168"/>
            <a:ext cx="1677544" cy="1514671"/>
          </a:xfrm>
        </p:spPr>
      </p:pic>
      <p:sp>
        <p:nvSpPr>
          <p:cNvPr id="9" name="Rectangular Callout 8"/>
          <p:cNvSpPr/>
          <p:nvPr/>
        </p:nvSpPr>
        <p:spPr>
          <a:xfrm>
            <a:off x="1273996" y="2784152"/>
            <a:ext cx="2487706" cy="1460154"/>
          </a:xfrm>
          <a:prstGeom prst="wedgeRectCallout">
            <a:avLst/>
          </a:prstGeom>
          <a:ln>
            <a:solidFill>
              <a:srgbClr val="FF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1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552388" y="2730348"/>
            <a:ext cx="2487706" cy="1460154"/>
          </a:xfrm>
          <a:prstGeom prst="wedgeRectCallout">
            <a:avLst/>
          </a:prstGeom>
          <a:ln>
            <a:solidFill>
              <a:srgbClr val="FF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3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529080">
            <a:off x="2442990" y="1863045"/>
            <a:ext cx="401781" cy="789710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0526349">
            <a:off x="7357956" y="1743722"/>
            <a:ext cx="401781" cy="789710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Ribbon 14"/>
          <p:cNvSpPr/>
          <p:nvPr/>
        </p:nvSpPr>
        <p:spPr>
          <a:xfrm>
            <a:off x="2027952" y="1212802"/>
            <a:ext cx="1579419" cy="408710"/>
          </a:xfrm>
          <a:prstGeom prst="ribbon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Priority 1</a:t>
            </a:r>
            <a:endParaRPr lang="en-US" sz="1050" dirty="0"/>
          </a:p>
        </p:txBody>
      </p:sp>
      <p:sp>
        <p:nvSpPr>
          <p:cNvPr id="16" name="Up Ribbon 15"/>
          <p:cNvSpPr/>
          <p:nvPr/>
        </p:nvSpPr>
        <p:spPr>
          <a:xfrm>
            <a:off x="6552388" y="1138098"/>
            <a:ext cx="1652872" cy="408709"/>
          </a:xfrm>
          <a:prstGeom prst="ribbon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Priority </a:t>
            </a:r>
            <a:r>
              <a:rPr lang="en-US" sz="1050" dirty="0" smtClean="0"/>
              <a:t>3</a:t>
            </a:r>
            <a:endParaRPr lang="en-US" sz="1050" dirty="0"/>
          </a:p>
        </p:txBody>
      </p:sp>
      <p:sp>
        <p:nvSpPr>
          <p:cNvPr id="11" name="Up Ribbon 10"/>
          <p:cNvSpPr/>
          <p:nvPr/>
        </p:nvSpPr>
        <p:spPr>
          <a:xfrm>
            <a:off x="4232117" y="1157357"/>
            <a:ext cx="1523563" cy="448783"/>
          </a:xfrm>
          <a:prstGeom prst="ribbon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Priority 2</a:t>
            </a:r>
            <a:endParaRPr lang="en-US" sz="1050" dirty="0"/>
          </a:p>
        </p:txBody>
      </p:sp>
      <p:sp>
        <p:nvSpPr>
          <p:cNvPr id="14" name="Down Arrow 13"/>
          <p:cNvSpPr/>
          <p:nvPr/>
        </p:nvSpPr>
        <p:spPr>
          <a:xfrm>
            <a:off x="4793008" y="1793130"/>
            <a:ext cx="401781" cy="789710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3950936" y="2730617"/>
            <a:ext cx="2487706" cy="1460154"/>
          </a:xfrm>
          <a:prstGeom prst="wedgeRectCallout">
            <a:avLst/>
          </a:prstGeom>
          <a:ln>
            <a:solidFill>
              <a:srgbClr val="FF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FCCE9-36CE-FA48-BA61-1673DB77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19" y="125016"/>
            <a:ext cx="5261372" cy="657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erlin Sans FB" panose="020E0602020502020306" pitchFamily="34" charset="77"/>
              </a:rPr>
              <a:t>Implications for my Work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78061-9CDC-D744-862B-9E7C403B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98" y="982043"/>
            <a:ext cx="8015288" cy="145424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en-US" sz="1800" dirty="0">
                <a:latin typeface="Arial Black" panose="020B0A04020102020204" pitchFamily="34" charset="0"/>
              </a:rPr>
              <a:t>It is our mission to provide a learning environment that ensures high expectations for all of our scholars through quality instruction, real-world applications and technology that promotes and fosters knowledge and skills.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69DC86-0A98-2745-8AFF-8416E607E391}"/>
              </a:ext>
            </a:extLst>
          </p:cNvPr>
          <p:cNvSpPr txBox="1"/>
          <p:nvPr/>
        </p:nvSpPr>
        <p:spPr>
          <a:xfrm>
            <a:off x="830461" y="4082149"/>
            <a:ext cx="7929562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Sylvan Hills Middle School will provide a nurturing and safe environment where scholars become critical thinkers, problem solvers, lifelong learners, and productive citizens.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xmlns="" id="{D1AC59EE-9F14-6A40-AFE6-5DA16BDABFD1}"/>
              </a:ext>
            </a:extLst>
          </p:cNvPr>
          <p:cNvSpPr/>
          <p:nvPr/>
        </p:nvSpPr>
        <p:spPr>
          <a:xfrm rot="20790564">
            <a:off x="-150020" y="327299"/>
            <a:ext cx="1960960" cy="1264444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SHMS MISSION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xmlns="" id="{8690BFB9-0BE5-6A4C-8712-61C99EE17314}"/>
              </a:ext>
            </a:extLst>
          </p:cNvPr>
          <p:cNvSpPr/>
          <p:nvPr/>
        </p:nvSpPr>
        <p:spPr>
          <a:xfrm rot="20790564">
            <a:off x="120435" y="2975984"/>
            <a:ext cx="1960960" cy="1264444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SHMS VISION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831" y="250200"/>
            <a:ext cx="652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Current Mission and Vision</a:t>
            </a:r>
            <a:endParaRPr lang="en-US" sz="32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583355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FCCE9-36CE-FA48-BA61-1673DB77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19" y="125016"/>
            <a:ext cx="5261372" cy="657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erlin Sans FB" panose="020E0602020502020306" pitchFamily="34" charset="77"/>
              </a:rPr>
              <a:t>Implications for my Work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78061-9CDC-D744-862B-9E7C403B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98" y="982043"/>
            <a:ext cx="8015288" cy="145424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en-US" sz="1800" dirty="0">
                <a:latin typeface="Arial Black" panose="020B0A04020102020204" pitchFamily="34" charset="0"/>
              </a:rPr>
              <a:t>It is our mission </a:t>
            </a:r>
            <a:r>
              <a:rPr lang="en-US" sz="1800" dirty="0" smtClean="0">
                <a:latin typeface="Arial Black" panose="020B0A04020102020204" pitchFamily="34" charset="0"/>
              </a:rPr>
              <a:t>to…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69DC86-0A98-2745-8AFF-8416E607E391}"/>
              </a:ext>
            </a:extLst>
          </p:cNvPr>
          <p:cNvSpPr txBox="1"/>
          <p:nvPr/>
        </p:nvSpPr>
        <p:spPr>
          <a:xfrm>
            <a:off x="830461" y="4082149"/>
            <a:ext cx="7929562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Sylvan Hills Middle School </a:t>
            </a:r>
            <a:r>
              <a:rPr lang="en-US" sz="1800" dirty="0" smtClean="0">
                <a:latin typeface="Arial Black" panose="020B0A04020102020204" pitchFamily="34" charset="0"/>
              </a:rPr>
              <a:t>will…</a:t>
            </a:r>
          </a:p>
          <a:p>
            <a:pPr algn="ctr"/>
            <a:endParaRPr lang="en-US" sz="1800" dirty="0">
              <a:latin typeface="Arial Black" panose="020B0A04020102020204" pitchFamily="34" charset="0"/>
            </a:endParaRPr>
          </a:p>
          <a:p>
            <a:pPr algn="ctr"/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xmlns="" id="{D1AC59EE-9F14-6A40-AFE6-5DA16BDABFD1}"/>
              </a:ext>
            </a:extLst>
          </p:cNvPr>
          <p:cNvSpPr/>
          <p:nvPr/>
        </p:nvSpPr>
        <p:spPr>
          <a:xfrm rot="20790564">
            <a:off x="-150020" y="327299"/>
            <a:ext cx="1960960" cy="1264444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SHMS MISSION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xmlns="" id="{8690BFB9-0BE5-6A4C-8712-61C99EE17314}"/>
              </a:ext>
            </a:extLst>
          </p:cNvPr>
          <p:cNvSpPr/>
          <p:nvPr/>
        </p:nvSpPr>
        <p:spPr>
          <a:xfrm rot="20790564">
            <a:off x="120435" y="2975984"/>
            <a:ext cx="1960960" cy="1264444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SHMS VISION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831" y="250200"/>
            <a:ext cx="652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New </a:t>
            </a:r>
            <a:r>
              <a:rPr lang="en-US" sz="32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Mission and Vision</a:t>
            </a:r>
            <a:endParaRPr lang="en-US" sz="32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583355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ight Arrow 66"/>
          <p:cNvSpPr/>
          <p:nvPr/>
        </p:nvSpPr>
        <p:spPr>
          <a:xfrm>
            <a:off x="6603302" y="3172271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603302" y="2196279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6565678" y="4640633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565678" y="4038947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395761" y="464696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446518" y="3129764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439729" y="2191778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388277" y="396265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7414"/>
            <a:ext cx="6858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900" kern="1200" dirty="0">
                <a:solidFill>
                  <a:prstClr val="white"/>
                </a:solidFill>
                <a:ea typeface="+mn-ea"/>
              </a:rPr>
              <a:t>Sylvan Hills Middle (Carver Cluster)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33493" y="2831260"/>
            <a:ext cx="1986845" cy="2197301"/>
            <a:chOff x="1378722" y="3502754"/>
            <a:chExt cx="2639280" cy="5348536"/>
          </a:xfrm>
        </p:grpSpPr>
        <p:sp>
          <p:nvSpPr>
            <p:cNvPr id="38" name="Rounded Rectangle 37"/>
            <p:cNvSpPr/>
            <p:nvPr/>
          </p:nvSpPr>
          <p:spPr>
            <a:xfrm>
              <a:off x="1392623" y="3502754"/>
              <a:ext cx="2618772" cy="2169080"/>
            </a:xfrm>
            <a:prstGeom prst="rect">
              <a:avLst/>
            </a:prstGeom>
            <a:solidFill>
              <a:srgbClr val="FFD5D5"/>
            </a:solidFill>
            <a:ln w="25400" cap="flat" cmpd="sng" algn="ctr">
              <a:solidFill>
                <a:srgbClr val="E3A3A3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4"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a culture of ongoing support for teacher development.</a:t>
              </a: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 and maintain highly talented faculty/staff trained in researched-based best for developing the total middle school student (academically, socially, and emotionally)</a:t>
              </a:r>
            </a:p>
            <a:p>
              <a:pPr defTabSz="685800">
                <a:buClrTx/>
                <a:defRPr/>
              </a:pPr>
              <a:endPara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378722" y="5797874"/>
              <a:ext cx="2632673" cy="1300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Aft>
                  <a:spcPts val="169"/>
                </a:spcAft>
                <a:buClrTx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>
                <a:spcAft>
                  <a:spcPts val="169"/>
                </a:spcAft>
                <a:buClrTx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85329" y="7455395"/>
              <a:ext cx="2632673" cy="13958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buClrTx/>
                <a:buFont typeface="+mj-lt"/>
                <a:buAutoNum type="arabicPeriod" startAt="7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increased teaching and learning opportunities for all staff and students.</a:t>
              </a:r>
            </a:p>
          </p:txBody>
        </p:sp>
        <p:sp>
          <p:nvSpPr>
            <p:cNvPr id="49" name="Rounded Rectangle 38"/>
            <p:cNvSpPr/>
            <p:nvPr/>
          </p:nvSpPr>
          <p:spPr>
            <a:xfrm>
              <a:off x="1378919" y="5749012"/>
              <a:ext cx="2632673" cy="1629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6"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all facets of the community as partners and align people and resource to maximize impact.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07293" y="1402990"/>
            <a:ext cx="816249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Priorities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5368" y="3758073"/>
            <a:ext cx="2989004" cy="668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Build relationships between school leadership/staff and partner leadership in order to better serve the needs of the Sylvan Hills community.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Strengthen family and community support to increase parent involvement.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6C. Establish and maintain communication with the community about formal and diverse engagement opportunities at Sylvan Hills.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6D. Offer ongoing surveys to students, staff, and parents to determine needs and current awareness of existing programs and community resources.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06396" y="2832188"/>
            <a:ext cx="2995397" cy="888929"/>
          </a:xfrm>
          <a:prstGeom prst="rect">
            <a:avLst/>
          </a:prstGeom>
          <a:solidFill>
            <a:srgbClr val="FFEAEC"/>
          </a:solidFill>
          <a:ln w="25400" cap="flat" cmpd="sng" algn="ctr">
            <a:solidFill>
              <a:srgbClr val="E3A3A3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Identify teacher growth opportunities to provide ongoing coaching support.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clear expectations and feedback to teachers. 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4B. Consistently implement revised teacher induction program for staff new to Sylvan.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4C. Provide ongoing valuable staff development designed to help staff elevate the rigor in the classroom and  help students utilize higher order thinking, reading and writing skills.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5A. Establish and maintain incentive program to reward faculty and staff who consistently demonstrate the highest standards of professionalism.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28721" y="1579346"/>
            <a:ext cx="1986696" cy="1218017"/>
          </a:xfrm>
          <a:prstGeom prst="rect">
            <a:avLst/>
          </a:prstGeom>
          <a:solidFill>
            <a:srgbClr val="FFE98B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Cultivate a literate community in which students read and write with clarity and fluency across all contents</a:t>
            </a:r>
          </a:p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mathematics performance</a:t>
            </a:r>
          </a:p>
          <a:p>
            <a:pPr marL="171450" indent="-171450" defTabSz="685800">
              <a:spcBef>
                <a:spcPts val="450"/>
              </a:spcBef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enrollment and success in higher-level classes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38583" y="1389235"/>
            <a:ext cx="856325" cy="2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Strategies</a:t>
            </a:r>
          </a:p>
          <a:p>
            <a:pPr defTabSz="685800">
              <a:buClrTx/>
            </a:pPr>
            <a:endParaRPr lang="en-US" sz="675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12528" y="4455994"/>
            <a:ext cx="2989265" cy="57256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Implement Social Emotional Learning (SEL) daily.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Utilize the services of the Northstar Psychological Services and other providers to assist students/families.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7C. Create a culture to support and encourage our students to behave in a positive manner where they all can learn and feel protected in a safe and orderly environment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94" y="1570414"/>
            <a:ext cx="2985164" cy="1231237"/>
          </a:xfrm>
          <a:prstGeom prst="rect">
            <a:avLst/>
          </a:prstGeom>
          <a:solidFill>
            <a:srgbClr val="FFF5C9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1A. Develop, implement and monitor best writing practices across all contents.  1B.Implement a meaningful literacy/math block (SFA) that includes whole group instruction, flexible small group instruction and literacy work stations.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1C. Develop and implement a Response to Intervention (RTI) plan, beginning with strong first teaching and targeted intervention.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1D. Implement Definitions of Teaching Excellence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2A-E. Same as 1B-1F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2F. Implement weekly common assessments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2G. Focus on unit assessment performance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Develop master schedule aligned with student data, needs, and high school course offerings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Offer more courses that will earn high school credits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32665" y="2638921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6243" y="382333"/>
            <a:ext cx="1968779" cy="6797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With a caring culture of trust and collaboration, every student will graduate ready for 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college and career.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endParaRPr lang="en-US" sz="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A high-performing school district where students love to learn, educators inspire, families engage and the community trusts the system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92941" y="3889030"/>
            <a:ext cx="275780" cy="245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242" y1="35352" x2="23242" y2="35352"/>
                        <a14:backgroundMark x1="81641" y1="38672" x2="81641" y2="38672"/>
                        <a14:backgroundMark x1="69336" y1="88477" x2="69336" y2="8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900" y="3043432"/>
            <a:ext cx="351209" cy="3512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06" y="4547402"/>
            <a:ext cx="186248" cy="199122"/>
          </a:xfrm>
          <a:prstGeom prst="rect">
            <a:avLst/>
          </a:prstGeom>
        </p:spPr>
      </p:pic>
      <p:pic>
        <p:nvPicPr>
          <p:cNvPr id="46" name="Picture 14" descr="http://www.iconsplace.com/icons/preview/orange/graduation-cap-25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671" y="1989240"/>
            <a:ext cx="331885" cy="3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155745" y="2268415"/>
            <a:ext cx="585417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Academic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Program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6540" y="3322385"/>
            <a:ext cx="670376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Talent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Management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6590" y="4107000"/>
            <a:ext cx="593432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Systems &amp;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Resources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87451" y="4746526"/>
            <a:ext cx="461986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Culture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88351" y="236071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District Mission &amp; Vision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548149" y="383039"/>
            <a:ext cx="1968779" cy="67905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Through a culture of collaboration, respect, and trust, the Carver Cluster will enhance and strengthen its overall academic programs while maintaining a sage and nurturing environment that prepares students for college and careers.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The Carver Cluster will produce high-performing, college and career ready students that are globally aware and ready to have a positive impact on society.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69609" y="231514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Cluster Mission &amp; Vision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810056" y="384017"/>
            <a:ext cx="1968779" cy="67807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It is our mission to provide a learning environment that ensures high expectations for all of our scholars through quality instruction, real-world applications and technology that promotes and fosters knowledge and skills. </a:t>
            </a:r>
          </a:p>
          <a:p>
            <a:pPr defTabSz="685800">
              <a:buClrTx/>
            </a:pPr>
            <a:endParaRPr lang="en-US" sz="525" kern="12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Sylvan Hills Middle School will provide a nurturing and safe environment where scholars become critical thinkers, problem solvers, lifelong learners, and productive citizens.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16972" y="237756"/>
            <a:ext cx="1109599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Mission &amp; Vision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06971" y="1319658"/>
            <a:ext cx="862737" cy="28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Key Performance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Measures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069506" y="1570413"/>
            <a:ext cx="867550" cy="34850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GA Milestones in Reading, Writing, and Math.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 performance on STAR Assessment.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4sight reading assessment (quarterly).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performance on district benchmark assessment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NAEP scores (8</a:t>
            </a:r>
            <a:r>
              <a:rPr lang="en-US" sz="525" kern="120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only)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parents and community members that participate in local and state administered surveys.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TKES evaluation scores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overall CCRPI rating 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students’ attendance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culture and climate ratings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28048" y="3559339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25860" y="4150293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37901" y="4761976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21287" y="1130348"/>
            <a:ext cx="1907895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Signature Program: College And Career Prep </a:t>
            </a:r>
          </a:p>
        </p:txBody>
      </p:sp>
      <p:sp>
        <p:nvSpPr>
          <p:cNvPr id="81" name="Right Arrow 80"/>
          <p:cNvSpPr/>
          <p:nvPr/>
        </p:nvSpPr>
        <p:spPr>
          <a:xfrm rot="16200000">
            <a:off x="7243684" y="1121569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5552082" y="577796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Right Arrow 82"/>
          <p:cNvSpPr/>
          <p:nvPr/>
        </p:nvSpPr>
        <p:spPr>
          <a:xfrm rot="10800000">
            <a:off x="3307615" y="576162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68721" y="2418081"/>
            <a:ext cx="6528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Current </a:t>
            </a:r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Strategic Plan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143000" y="1352339"/>
            <a:ext cx="13783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637512" y="1745452"/>
            <a:ext cx="3002625" cy="530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 tbd</a:t>
            </a:r>
            <a:endParaRPr sz="1350"/>
          </a:p>
          <a:p>
            <a:pPr>
              <a:spcBef>
                <a:spcPts val="450"/>
              </a:spcBef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350"/>
          </a:p>
          <a:p>
            <a:pPr>
              <a:spcBef>
                <a:spcPts val="450"/>
              </a:spcBef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750"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637508" y="2723192"/>
            <a:ext cx="3002625" cy="35775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350"/>
          </a:p>
          <a:p>
            <a:pPr>
              <a:spcBef>
                <a:spcPts val="450"/>
              </a:spcBef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350"/>
          </a:p>
        </p:txBody>
      </p:sp>
      <p:sp>
        <p:nvSpPr>
          <p:cNvPr id="331" name="Google Shape;331;p11"/>
          <p:cNvSpPr/>
          <p:nvPr/>
        </p:nvSpPr>
        <p:spPr>
          <a:xfrm>
            <a:off x="4637508" y="3527807"/>
            <a:ext cx="3002625" cy="531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350"/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637508" y="4287624"/>
            <a:ext cx="3002625" cy="53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1350"/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3874972" y="-32451"/>
            <a:ext cx="1378274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3500"/>
            </a:pPr>
            <a:r>
              <a:rPr lang="en-US" sz="1050" b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sz="15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137674" y="454429"/>
            <a:ext cx="1378274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2" y="1334655"/>
            <a:ext cx="137835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621819" y="70974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Increase the percent of students in grades  6-8 scoring proficient or above on the  ELA GMAS by 3% from 18% to 21% by June 2022.</a:t>
            </a:r>
          </a:p>
        </p:txBody>
      </p:sp>
      <p:sp>
        <p:nvSpPr>
          <p:cNvPr id="337" name="Google Shape;337;p11"/>
          <p:cNvSpPr/>
          <p:nvPr/>
        </p:nvSpPr>
        <p:spPr>
          <a:xfrm>
            <a:off x="3129666" y="70810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-US" sz="700" dirty="0" smtClean="0">
                <a:latin typeface="Calibri"/>
                <a:ea typeface="Calibri"/>
                <a:cs typeface="Calibri"/>
                <a:sym typeface="Calibri"/>
              </a:rPr>
              <a:t>Increase 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the percent of students in grades 6-8 scoring proficient or above on the MATH GMAS  by 3% from 22% to 25% by June 2022. </a:t>
            </a:r>
          </a:p>
        </p:txBody>
      </p:sp>
      <p:sp>
        <p:nvSpPr>
          <p:cNvPr id="338" name="Google Shape;338;p11"/>
          <p:cNvSpPr/>
          <p:nvPr/>
        </p:nvSpPr>
        <p:spPr>
          <a:xfrm>
            <a:off x="4637513" y="70810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050"/>
            </a:pP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Increase student attendance (CCRPI) from 39.2% to</a:t>
            </a:r>
            <a:r>
              <a:rPr lang="en-US" sz="7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90% by June 2022. </a:t>
            </a:r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6412784" y="490679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7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SzPts val="1200"/>
              </a:pPr>
              <a:t>16</a:t>
            </a:fld>
            <a:endParaRPr sz="75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6160606" y="70810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TBD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645192" y="1356061"/>
            <a:ext cx="137835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2622346" y="1858045"/>
            <a:ext cx="1814175" cy="60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71450" indent="-171450">
              <a:spcBef>
                <a:spcPts val="450"/>
              </a:spcBef>
              <a:buSzPts val="1000"/>
              <a:buFont typeface="Calibri"/>
              <a:buAutoNum type="arabicPeriod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450"/>
              </a:spcBef>
              <a:buSzPts val="1000"/>
              <a:buFont typeface="Calibri"/>
              <a:buAutoNum type="arabicPeriod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2622299" y="2721504"/>
            <a:ext cx="1814175" cy="60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71450" indent="-171450">
              <a:spcBef>
                <a:spcPts val="450"/>
              </a:spcBef>
              <a:buSzPts val="1000"/>
              <a:buFont typeface="Calibri"/>
              <a:buAutoNum type="arabicPeriod" startAt="4"/>
            </a:pPr>
            <a:r>
              <a:rPr lang="en-US" sz="75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75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2618267" y="3546407"/>
            <a:ext cx="1814175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71450" indent="-171450">
              <a:buSzPts val="1000"/>
              <a:buFont typeface="Calibri"/>
              <a:buAutoNum type="arabicPeriod" startAt="6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50"/>
          </a:p>
          <a:p>
            <a:pPr marL="171450" indent="-171450">
              <a:spcBef>
                <a:spcPts val="450"/>
              </a:spcBef>
              <a:buSzPts val="1000"/>
              <a:buFont typeface="Calibri"/>
              <a:buAutoNum type="arabicPeriod" startAt="6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23825">
              <a:spcBef>
                <a:spcPts val="450"/>
              </a:spcBef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23825">
              <a:spcBef>
                <a:spcPts val="450"/>
              </a:spcBef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137674" y="89921"/>
            <a:ext cx="1378274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5114526" y="117580"/>
            <a:ext cx="1378274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182750" y="1800900"/>
            <a:ext cx="1378350" cy="704025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100"/>
            </a:pPr>
            <a:r>
              <a:rPr lang="en-US" sz="8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8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182750" y="2712038"/>
            <a:ext cx="1378350" cy="585225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200"/>
            </a:pP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8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182760" y="3482681"/>
            <a:ext cx="1378350" cy="585225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200"/>
            </a:pP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5" algn="ctr">
              <a:buClr>
                <a:schemeClr val="dk1"/>
              </a:buClr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5" algn="ctr">
              <a:buClr>
                <a:schemeClr val="dk1"/>
              </a:buClr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182760" y="4260497"/>
            <a:ext cx="1378350" cy="585225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200"/>
            </a:pPr>
            <a:r>
              <a:rPr lang="en-US" sz="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9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5" algn="ctr"/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67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2630248" y="4371317"/>
            <a:ext cx="1814175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71450" indent="-171450">
              <a:buSzPts val="1000"/>
              <a:buFont typeface="Calibri"/>
              <a:buAutoNum type="arabicPeriod" startAt="8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50"/>
          </a:p>
          <a:p>
            <a:pPr marL="171450" indent="-171450">
              <a:spcBef>
                <a:spcPts val="450"/>
              </a:spcBef>
              <a:buSzPts val="1000"/>
              <a:buFont typeface="Calibri"/>
              <a:buAutoNum type="arabicPeriod" startAt="8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23825">
              <a:spcBef>
                <a:spcPts val="450"/>
              </a:spcBef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23825">
              <a:spcBef>
                <a:spcPts val="450"/>
              </a:spcBef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xmlns="" id="{B0CD03E8-32BA-4663-9300-879DF6A5004B}"/>
              </a:ext>
            </a:extLst>
          </p:cNvPr>
          <p:cNvSpPr/>
          <p:nvPr/>
        </p:nvSpPr>
        <p:spPr>
          <a:xfrm>
            <a:off x="2618267" y="1767914"/>
            <a:ext cx="1814175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450"/>
              </a:spcBef>
              <a:buSzPts val="1000"/>
            </a:pPr>
            <a:r>
              <a:rPr lang="en-US" sz="750" b="1" dirty="0"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450"/>
              </a:spcBef>
              <a:buSzPts val="1000"/>
            </a:pPr>
            <a:r>
              <a:rPr lang="en-US" sz="750" b="1" dirty="0">
                <a:latin typeface="Calibri"/>
                <a:ea typeface="Calibri"/>
                <a:cs typeface="Calibri"/>
                <a:sym typeface="Calibri"/>
              </a:rPr>
              <a:t>2.</a:t>
            </a:r>
          </a:p>
          <a:p>
            <a:pPr>
              <a:spcBef>
                <a:spcPts val="450"/>
              </a:spcBef>
              <a:buSzPts val="1000"/>
            </a:pPr>
            <a:r>
              <a:rPr lang="en-US" sz="750" b="1" dirty="0"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450"/>
              </a:spcBef>
              <a:buSzPts val="1000"/>
            </a:pPr>
            <a:r>
              <a:rPr lang="en-US" sz="75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75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2750" y="866282"/>
            <a:ext cx="6528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New Strategic Plan Template 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143000" y="1352339"/>
            <a:ext cx="13783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637513" y="1720425"/>
            <a:ext cx="3113550" cy="9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1A: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 Implement and maintain a Response to Intervention (RTI) Plan that emphasizes strong teaching and targeted intervention.</a:t>
            </a:r>
            <a:endParaRPr sz="600"/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1B: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Identify target students for additional academic support beyond regularly scheduled classes. </a:t>
            </a:r>
            <a:endParaRPr sz="600"/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1C: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Implement APS 5 and other research-based best practices.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2A-C: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Same as 1A-C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3A: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Develop master schedule aligned with student data, needs, high school course offerings and STEM curriculum, including Algebra 1. 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3B: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Offer more courses that will earn high school credits.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637513" y="2698487"/>
            <a:ext cx="3113550" cy="634275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4A: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Establish streamlined process for students to reflect upon and track individual data and progress.</a:t>
            </a:r>
            <a:endParaRPr sz="1350"/>
          </a:p>
          <a:p>
            <a:pPr>
              <a:spcBef>
                <a:spcPts val="450"/>
              </a:spcBef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4B: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Hold quarterly goal setting conferences.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SzPts val="1000"/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4C: 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Provide celebratory experiences for students to incentivize growth.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4637513" y="3459906"/>
            <a:ext cx="3113550" cy="80887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5A: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Consistently implement standards and expectations for high quality performance for faculty/staff.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5B: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Consistently implement revised teacher induction program for staff new to Sylvan.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5C: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Maintain incentive program to reward faculty/staff who consistently demonstrate the highest standards of professionalism.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000"/>
            </a:pPr>
            <a:r>
              <a:rPr lang="en-US" sz="600" b="1">
                <a:latin typeface="Calibri"/>
                <a:ea typeface="Calibri"/>
                <a:cs typeface="Calibri"/>
                <a:sym typeface="Calibri"/>
              </a:rPr>
              <a:t>6A: </a:t>
            </a: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Provide ongoing valuable staff development designed to help staff elevate the rigor in the classroom and help students utilize higher order thinking, reading and writing skills.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637513" y="4387629"/>
            <a:ext cx="3113550" cy="6630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000"/>
            </a:pPr>
            <a:r>
              <a:rPr lang="en-US" sz="675" b="1">
                <a:latin typeface="Calibri"/>
                <a:ea typeface="Calibri"/>
                <a:cs typeface="Calibri"/>
                <a:sym typeface="Calibri"/>
              </a:rPr>
              <a:t>7A: </a:t>
            </a:r>
            <a:r>
              <a:rPr lang="en-US" sz="675">
                <a:latin typeface="Calibri"/>
                <a:ea typeface="Calibri"/>
                <a:cs typeface="Calibri"/>
                <a:sym typeface="Calibri"/>
              </a:rPr>
              <a:t>Maintain user-friendly and current communication practices and protocols.</a:t>
            </a:r>
            <a:endParaRPr sz="675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000"/>
            </a:pPr>
            <a:r>
              <a:rPr lang="en-US" sz="675" b="1">
                <a:latin typeface="Calibri"/>
                <a:ea typeface="Calibri"/>
                <a:cs typeface="Calibri"/>
                <a:sym typeface="Calibri"/>
              </a:rPr>
              <a:t>7B: </a:t>
            </a:r>
            <a:r>
              <a:rPr lang="en-US" sz="675">
                <a:latin typeface="Calibri"/>
                <a:ea typeface="Calibri"/>
                <a:cs typeface="Calibri"/>
                <a:sym typeface="Calibri"/>
              </a:rPr>
              <a:t>Identify a staff member to serve as community and partnerships liaison and lead Family Engagement committee</a:t>
            </a:r>
            <a:endParaRPr sz="675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000"/>
            </a:pPr>
            <a:r>
              <a:rPr lang="en-US" sz="675" b="1">
                <a:latin typeface="Calibri"/>
                <a:ea typeface="Calibri"/>
                <a:cs typeface="Calibri"/>
                <a:sym typeface="Calibri"/>
              </a:rPr>
              <a:t>8: </a:t>
            </a:r>
            <a:r>
              <a:rPr lang="en-US" sz="675">
                <a:latin typeface="Calibri"/>
                <a:ea typeface="Calibri"/>
                <a:cs typeface="Calibri"/>
                <a:sym typeface="Calibri"/>
              </a:rPr>
              <a:t>Actively seek community partners to provide additional resources of support  for student academic growth and whole child development.</a:t>
            </a:r>
            <a:endParaRPr sz="67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2643931" y="321566"/>
            <a:ext cx="3577021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3500"/>
            </a:pPr>
            <a:r>
              <a:rPr lang="en-US" sz="1200" b="1" dirty="0">
                <a:solidFill>
                  <a:srgbClr val="15151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Sylvan </a:t>
            </a:r>
            <a:r>
              <a:rPr lang="en-US" sz="1200" b="1" dirty="0" smtClean="0">
                <a:solidFill>
                  <a:srgbClr val="15151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Hills Middle </a:t>
            </a:r>
            <a:r>
              <a:rPr lang="en-US" sz="1200" b="1" dirty="0">
                <a:solidFill>
                  <a:srgbClr val="15151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Schoo</a:t>
            </a:r>
            <a:r>
              <a:rPr lang="en-US" sz="1050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1050" b="1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137674" y="454429"/>
            <a:ext cx="1378274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2" y="1334655"/>
            <a:ext cx="137835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15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621819" y="70974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Increase the percent of students in grades 6-8 scoring proficient or above on the ELA </a:t>
            </a:r>
            <a:r>
              <a:rPr lang="en-US" sz="75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GMAS by 3% from 18% to 21 % by June 2022</a:t>
            </a:r>
            <a:r>
              <a:rPr lang="en-US" sz="75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3129666" y="70810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en-US" sz="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percent of students in grades 6-8 scoring proficient or above on the MATH </a:t>
            </a:r>
            <a:r>
              <a:rPr lang="en-US" sz="75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GMAS by 3% from 22% to 25% by June 2022</a:t>
            </a:r>
            <a:r>
              <a:rPr lang="en-US" sz="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7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637513" y="70810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200"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Increase student attendance (CCRPI) from </a:t>
            </a:r>
            <a:r>
              <a:rPr lang="en-US" sz="9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39.2% to 90% by June 2022</a:t>
            </a: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6412784" y="4906796"/>
            <a:ext cx="15430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7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SzPts val="1200"/>
              </a:pPr>
              <a:t>17</a:t>
            </a:fld>
            <a:endParaRPr sz="75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6160606" y="708106"/>
            <a:ext cx="1434443" cy="585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percent of students that have an opportunity to engage in STEM related activities throughout the school day.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645192" y="1356061"/>
            <a:ext cx="137835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150" b="1" i="1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2622346" y="1858045"/>
            <a:ext cx="1814175" cy="60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71450" indent="-123825">
              <a:spcBef>
                <a:spcPts val="450"/>
              </a:spcBef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23825">
              <a:spcBef>
                <a:spcPts val="450"/>
              </a:spcBef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2618267" y="2755835"/>
            <a:ext cx="1814175" cy="83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4. Regularly engage students in research and reflection on personal data and growth </a:t>
            </a: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2622335" y="3536610"/>
            <a:ext cx="181417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600" b="1" dirty="0">
                <a:latin typeface="Calibri"/>
                <a:ea typeface="Calibri"/>
                <a:cs typeface="Calibri"/>
                <a:sym typeface="Calibri"/>
              </a:rPr>
              <a:t> 5. Recruit and maintain highly talented faculty/staff trained in researched-based best practices for developing the total middle school student (academically, socially and emotionally)</a:t>
            </a:r>
            <a:endParaRPr sz="6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600" b="1" dirty="0">
                <a:latin typeface="Calibri"/>
                <a:ea typeface="Calibri"/>
                <a:cs typeface="Calibri"/>
                <a:sym typeface="Calibri"/>
              </a:rPr>
              <a:t>6. Provide ongoing professional learning and development opportunities for all faculty/staff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74671" y="39239"/>
            <a:ext cx="3860670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 </a:t>
            </a:r>
            <a:r>
              <a:rPr lang="en-US" sz="675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It is our mission to provide a learning environment that ensures equity, collaboration, trust and high expectations for all scholars through quality instruction, real-world applications and technology that promotes and fosters knowledge and skills. </a:t>
            </a:r>
            <a:endParaRPr sz="675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5354734" y="73258"/>
            <a:ext cx="3757621" cy="38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500"/>
            </a:pPr>
            <a:r>
              <a:rPr lang="en-US" sz="900" b="1" i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 </a:t>
            </a:r>
            <a:r>
              <a:rPr lang="en-US" sz="900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75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Sylvan Hills Middle School will provide a nurturing and safe environment where scholars become critical thinkers, problem solvers, lifelong learners and productive citizens.</a:t>
            </a:r>
            <a:endParaRPr sz="675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182750" y="1775879"/>
            <a:ext cx="1378350" cy="704025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100"/>
            </a:pPr>
            <a:r>
              <a:rPr lang="en-US" sz="8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8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182750" y="2755838"/>
            <a:ext cx="1378350" cy="585225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200"/>
            </a:pP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8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182760" y="3532791"/>
            <a:ext cx="1378350" cy="585225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200"/>
            </a:pP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5" algn="ctr">
              <a:buClr>
                <a:schemeClr val="dk1"/>
              </a:buClr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5" algn="ctr">
              <a:buClr>
                <a:schemeClr val="dk1"/>
              </a:buClr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182760" y="4360510"/>
            <a:ext cx="1378350" cy="585225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200"/>
            </a:pP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5" algn="ctr">
              <a:buSzPts val="900"/>
            </a:pPr>
            <a:r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2618267" y="4387630"/>
            <a:ext cx="1814175" cy="71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 7. Consistently inform and engage school families, community and partners</a:t>
            </a: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750" b="1">
                <a:latin typeface="Calibri"/>
                <a:ea typeface="Calibri"/>
                <a:cs typeface="Calibri"/>
                <a:sym typeface="Calibri"/>
              </a:rPr>
              <a:t>8. Continuously align people and resources to maximize impact.</a:t>
            </a:r>
            <a:endParaRPr sz="750" b="1">
              <a:latin typeface="Calibri"/>
              <a:ea typeface="Calibri"/>
              <a:cs typeface="Calibri"/>
              <a:sym typeface="Calibri"/>
            </a:endParaRPr>
          </a:p>
          <a:p>
            <a:pPr marL="171450" indent="-123825">
              <a:spcBef>
                <a:spcPts val="450"/>
              </a:spcBef>
              <a:buSzPts val="1000"/>
            </a:pP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2618269" y="1742895"/>
            <a:ext cx="181417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675" b="1">
                <a:latin typeface="Calibri"/>
                <a:ea typeface="Calibri"/>
                <a:cs typeface="Calibri"/>
                <a:sym typeface="Calibri"/>
              </a:rPr>
              <a:t>1. Improve students’ reading/language arts/writing performance</a:t>
            </a:r>
            <a:endParaRPr sz="975"/>
          </a:p>
          <a:p>
            <a:r>
              <a:rPr lang="en-US" sz="675" b="1">
                <a:latin typeface="Calibri"/>
                <a:ea typeface="Calibri"/>
                <a:cs typeface="Calibri"/>
                <a:sym typeface="Calibri"/>
              </a:rPr>
              <a:t>2. Improve students’ mathematics performance</a:t>
            </a:r>
            <a:endParaRPr sz="975"/>
          </a:p>
          <a:p>
            <a:r>
              <a:rPr lang="en-US" sz="675" b="1">
                <a:latin typeface="Calibri"/>
                <a:ea typeface="Calibri"/>
                <a:cs typeface="Calibri"/>
                <a:sym typeface="Calibri"/>
              </a:rPr>
              <a:t>3. Increase the number of students enrolled in higher level  and STEM classes</a:t>
            </a:r>
            <a:endParaRPr sz="675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7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35CB68-28D8-9342-9F4F-4B4D6A0E88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1990725"/>
            <a:ext cx="3214687" cy="214312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F88D8E-FA8B-6142-9DD7-20EA786027BD}"/>
              </a:ext>
            </a:extLst>
          </p:cNvPr>
          <p:cNvSpPr txBox="1"/>
          <p:nvPr/>
        </p:nvSpPr>
        <p:spPr>
          <a:xfrm>
            <a:off x="872360" y="1642667"/>
            <a:ext cx="4757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School Monday, January 17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in honor of MLK Day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Beyond the Day Tutorial Program will begin on January 20th (4:30 PM -5:30 PM) on Tuesday’s &amp; Thursday’s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3CDFC0-FFDE-EC4B-981F-70BF33B38996}"/>
              </a:ext>
            </a:extLst>
          </p:cNvPr>
          <p:cNvSpPr/>
          <p:nvPr/>
        </p:nvSpPr>
        <p:spPr>
          <a:xfrm>
            <a:off x="398793" y="573575"/>
            <a:ext cx="513025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ANNOUNCEMENTS!</a:t>
            </a:r>
          </a:p>
        </p:txBody>
      </p:sp>
    </p:spTree>
    <p:extLst>
      <p:ext uri="{BB962C8B-B14F-4D97-AF65-F5344CB8AC3E}">
        <p14:creationId xmlns:p14="http://schemas.microsoft.com/office/powerpoint/2010/main" val="184568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46A7A-95AF-C349-92BD-0C3D30C0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51023">
            <a:off x="635705" y="3185625"/>
            <a:ext cx="4979609" cy="124914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475" b="1" dirty="0">
                <a:latin typeface="+mn-lt"/>
              </a:rPr>
              <a:t>Connect </a:t>
            </a:r>
            <a:br>
              <a:rPr lang="en-US" sz="5475" b="1" dirty="0">
                <a:latin typeface="+mn-lt"/>
              </a:rPr>
            </a:br>
            <a:r>
              <a:rPr lang="en-US" sz="5475" b="1" dirty="0">
                <a:latin typeface="+mn-lt"/>
              </a:rPr>
              <a:t>with US!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BD83D943-742D-234E-8C0D-539FA7A80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" y="901700"/>
            <a:ext cx="1771650" cy="1771650"/>
          </a:xfr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F9319E-15D1-7045-A835-DA2EDCFDD260}"/>
              </a:ext>
            </a:extLst>
          </p:cNvPr>
          <p:cNvSpPr txBox="1"/>
          <p:nvPr/>
        </p:nvSpPr>
        <p:spPr>
          <a:xfrm>
            <a:off x="562731" y="363546"/>
            <a:ext cx="296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@apssylvanhillsms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A2E5DCA-2858-9140-A97C-BD131D395011}"/>
              </a:ext>
            </a:extLst>
          </p:cNvPr>
          <p:cNvSpPr txBox="1"/>
          <p:nvPr/>
        </p:nvSpPr>
        <p:spPr>
          <a:xfrm>
            <a:off x="6266336" y="4479925"/>
            <a:ext cx="2962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@apssylvanhills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93C0A6F-8714-A641-B291-058B70BE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84" y="2673350"/>
            <a:ext cx="1806575" cy="18065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0AD1C3-02CD-304D-B36A-8E7BD229CDC8}"/>
              </a:ext>
            </a:extLst>
          </p:cNvPr>
          <p:cNvSpPr/>
          <p:nvPr/>
        </p:nvSpPr>
        <p:spPr>
          <a:xfrm>
            <a:off x="2895536" y="2153475"/>
            <a:ext cx="575542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hlinkClick r:id="rId4"/>
              </a:rPr>
              <a:t>https://www.atlantapublicschools.us/Page/4020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574804-8554-554A-95A1-A94E89F30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9" y="145932"/>
            <a:ext cx="1924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/>
              <a:t>Today’s Agenda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12" y="1318000"/>
            <a:ext cx="4761571" cy="38255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200" b="1" dirty="0"/>
              <a:t>Call to Order</a:t>
            </a:r>
          </a:p>
          <a:p>
            <a:pPr lvl="0">
              <a:lnSpc>
                <a:spcPct val="100000"/>
              </a:lnSpc>
            </a:pPr>
            <a:r>
              <a:rPr lang="en-US" sz="1200" b="1" dirty="0"/>
              <a:t>Norms</a:t>
            </a:r>
          </a:p>
          <a:p>
            <a:pPr lvl="0">
              <a:lnSpc>
                <a:spcPct val="100000"/>
              </a:lnSpc>
            </a:pPr>
            <a:r>
              <a:rPr lang="en-US" sz="1200" b="1" dirty="0"/>
              <a:t>Roll Call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Action Items 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/>
              <a:t>Approval of Agenda </a:t>
            </a:r>
          </a:p>
          <a:p>
            <a:pPr lvl="1">
              <a:lnSpc>
                <a:spcPct val="100000"/>
              </a:lnSpc>
            </a:pPr>
            <a:r>
              <a:rPr lang="en-US" sz="1200" dirty="0" smtClean="0"/>
              <a:t>Approval </a:t>
            </a:r>
            <a:r>
              <a:rPr lang="en-US" sz="1200" dirty="0"/>
              <a:t>of Previous Minutes </a:t>
            </a:r>
          </a:p>
          <a:p>
            <a:pPr lvl="0">
              <a:lnSpc>
                <a:spcPct val="100000"/>
              </a:lnSpc>
            </a:pPr>
            <a:r>
              <a:rPr lang="en-US" sz="1200" b="1" dirty="0" smtClean="0"/>
              <a:t>Discussion </a:t>
            </a:r>
            <a:r>
              <a:rPr lang="en-US" sz="1200" b="1" dirty="0"/>
              <a:t>Items 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 smtClean="0"/>
              <a:t>School </a:t>
            </a:r>
            <a:r>
              <a:rPr lang="en-US" sz="1200" dirty="0" smtClean="0"/>
              <a:t>Strategic Plan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 smtClean="0"/>
              <a:t>Information Items/ Announcements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Adjournment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564252-8325-3B4F-A912-06EDE3C3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27" y="1588623"/>
            <a:ext cx="3228027" cy="3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EEC3C3-EFE8-4D4D-908F-2CC16649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017166"/>
            <a:ext cx="5353050" cy="2997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070FC4A-1505-4F4A-9C8C-38C503E40E9A}"/>
              </a:ext>
            </a:extLst>
          </p:cNvPr>
          <p:cNvSpPr/>
          <p:nvPr/>
        </p:nvSpPr>
        <p:spPr>
          <a:xfrm>
            <a:off x="-16817" y="151544"/>
            <a:ext cx="304378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1B1B21-049F-0D4C-A660-E4EBDC2F017D}"/>
              </a:ext>
            </a:extLst>
          </p:cNvPr>
          <p:cNvSpPr/>
          <p:nvPr/>
        </p:nvSpPr>
        <p:spPr>
          <a:xfrm>
            <a:off x="-11977" y="4197697"/>
            <a:ext cx="28946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Concerns?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799F949-495F-8546-84A2-B76B847502C4}"/>
              </a:ext>
            </a:extLst>
          </p:cNvPr>
          <p:cNvSpPr/>
          <p:nvPr/>
        </p:nvSpPr>
        <p:spPr>
          <a:xfrm>
            <a:off x="57755" y="2174620"/>
            <a:ext cx="28946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305120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B4DC014-5EDD-824D-AA82-C85C36C6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" y="406400"/>
            <a:ext cx="3647975" cy="4737100"/>
          </a:xfr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1BD50A-825B-5441-B4A0-8C2F5C459A0E}"/>
              </a:ext>
            </a:extLst>
          </p:cNvPr>
          <p:cNvSpPr/>
          <p:nvPr/>
        </p:nvSpPr>
        <p:spPr>
          <a:xfrm>
            <a:off x="4063561" y="60152"/>
            <a:ext cx="42934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commit to: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39DA92-2CE4-B141-8857-F198B5DFC819}"/>
              </a:ext>
            </a:extLst>
          </p:cNvPr>
          <p:cNvSpPr txBox="1"/>
          <p:nvPr/>
        </p:nvSpPr>
        <p:spPr>
          <a:xfrm>
            <a:off x="3311912" y="910665"/>
            <a:ext cx="5633275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Wearing masks and socially distancing</a:t>
            </a:r>
          </a:p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Being present and engaging meaningfully so that we can learn from each other (i.e. Cameras on)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Refrain from using electronic devices unless required to engage in the work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Muting your microphone (</a:t>
            </a:r>
            <a:r>
              <a:rPr lang="en-US" sz="1600" b="1" dirty="0"/>
              <a:t>VIRTUAL</a:t>
            </a:r>
            <a:r>
              <a:rPr lang="en-US" sz="1600" dirty="0"/>
              <a:t>) and </a:t>
            </a:r>
            <a:r>
              <a:rPr lang="en-US" sz="1600" i="1" dirty="0"/>
              <a:t>minimizing</a:t>
            </a:r>
            <a:r>
              <a:rPr lang="en-US" sz="1600" dirty="0"/>
              <a:t> extraneous conversations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Assuming good will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Allowing all voices of the team to be heard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Focusing on the day’s content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Starting and ending on time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Being gracious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B0FBFB-EECD-BC49-B3EC-81FD66424E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F464A7-C136-8C4A-9F54-323080A66001}"/>
              </a:ext>
            </a:extLst>
          </p:cNvPr>
          <p:cNvSpPr/>
          <p:nvPr/>
        </p:nvSpPr>
        <p:spPr>
          <a:xfrm>
            <a:off x="1206512" y="638124"/>
            <a:ext cx="6931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 TEAM MEMBERS 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21-22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5694EC2-747C-C04B-BB6B-468EFA46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03756"/>
              </p:ext>
            </p:extLst>
          </p:nvPr>
        </p:nvGraphicFramePr>
        <p:xfrm>
          <a:off x="1738775" y="1435100"/>
          <a:ext cx="6096000" cy="3360170"/>
        </p:xfrm>
        <a:graphic>
          <a:graphicData uri="http://schemas.openxmlformats.org/drawingml/2006/table">
            <a:tbl>
              <a:tblPr firstRow="1" bandRow="1">
                <a:tableStyleId>{1EB73AC1-4EBC-408D-A6F8-25C16E4FFF62}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86821734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4274735305"/>
                    </a:ext>
                  </a:extLst>
                </a:gridCol>
              </a:tblGrid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097224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Monica Blasingame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9644995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Jessica Bracey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04272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Queen Rosa Harden-Green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25717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Kinisha</a:t>
                      </a:r>
                      <a:r>
                        <a:rPr lang="en-US" baseline="0" dirty="0" smtClean="0"/>
                        <a:t> Banks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9647218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Sade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198803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Ms. Alexandria </a:t>
                      </a:r>
                      <a:r>
                        <a:rPr lang="en-US" dirty="0" err="1" smtClean="0"/>
                        <a:t>Gonsalves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404036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Kevin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Rhodes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62173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Keisha Mackey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067022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Ms.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Johnetta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Johnson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794723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Ms. Natasha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Jewell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Swing Seat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8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Action Items</a:t>
            </a:r>
            <a:endParaRPr sz="3600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.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3206829" y="1921005"/>
            <a:ext cx="5385819" cy="2285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Approval of Agenda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Approval </a:t>
            </a:r>
            <a:r>
              <a:rPr lang="en-US" sz="2800" dirty="0">
                <a:solidFill>
                  <a:schemeClr val="tx1"/>
                </a:solidFill>
              </a:rPr>
              <a:t>of Previous Minutes</a:t>
            </a:r>
          </a:p>
          <a:p>
            <a:pPr marL="5588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33251A-27CB-9F44-8289-B5CDE901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9" y="2474179"/>
            <a:ext cx="2115640" cy="2115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3A556F6-D7D1-6A42-BC37-533B00E5951C}"/>
              </a:ext>
            </a:extLst>
          </p:cNvPr>
          <p:cNvSpPr/>
          <p:nvPr/>
        </p:nvSpPr>
        <p:spPr>
          <a:xfrm rot="20470582">
            <a:off x="-89131" y="1732272"/>
            <a:ext cx="4271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Items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DISCUSSION ITEMS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100" y="1359795"/>
            <a:ext cx="7486307" cy="1630334"/>
          </a:xfrm>
        </p:spPr>
        <p:txBody>
          <a:bodyPr/>
          <a:lstStyle/>
          <a:p>
            <a:pPr marL="101600" lvl="0" indent="0" algn="ctr">
              <a:buClr>
                <a:srgbClr val="FFAD1D"/>
              </a:buClr>
              <a:buNone/>
            </a:pPr>
            <a:r>
              <a:rPr lang="en-US" sz="3600" dirty="0" smtClean="0">
                <a:solidFill>
                  <a:srgbClr val="272A36"/>
                </a:solidFill>
              </a:rPr>
              <a:t>School Strategic Plan</a:t>
            </a:r>
            <a:endParaRPr lang="en-US" sz="3600" dirty="0">
              <a:solidFill>
                <a:srgbClr val="272A36"/>
              </a:solidFill>
            </a:endParaRPr>
          </a:p>
          <a:p>
            <a:pPr marL="5588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39" y="2174962"/>
            <a:ext cx="3123046" cy="27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43000" y="0"/>
            <a:ext cx="6858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"/>
          <p:cNvSpPr/>
          <p:nvPr/>
        </p:nvSpPr>
        <p:spPr>
          <a:xfrm>
            <a:off x="7383780" y="0"/>
            <a:ext cx="617175" cy="5094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4867835" y="4288826"/>
            <a:ext cx="2515950" cy="854775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1701437" y="841772"/>
            <a:ext cx="1386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"/>
          <p:cNvPicPr preferRelativeResize="0"/>
          <p:nvPr/>
        </p:nvPicPr>
        <p:blipFill rotWithShape="1">
          <a:blip r:embed="rId4">
            <a:alphaModFix/>
          </a:blip>
          <a:srcRect r="52620" b="4516"/>
          <a:stretch/>
        </p:blipFill>
        <p:spPr>
          <a:xfrm>
            <a:off x="7487676" y="36670"/>
            <a:ext cx="444744" cy="40110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 txBox="1"/>
          <p:nvPr/>
        </p:nvSpPr>
        <p:spPr>
          <a:xfrm>
            <a:off x="1289451" y="757090"/>
            <a:ext cx="576855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FFFFFF"/>
              </a:buClr>
              <a:buSzPts val="6000"/>
            </a:pPr>
            <a:r>
              <a:rPr lang="en-US" sz="4500" b="1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School Strategic Plan Workbook &amp; Template</a:t>
            </a:r>
            <a:endParaRPr sz="1050"/>
          </a:p>
        </p:txBody>
      </p:sp>
      <p:cxnSp>
        <p:nvCxnSpPr>
          <p:cNvPr id="319" name="Google Shape;319;p1"/>
          <p:cNvCxnSpPr/>
          <p:nvPr/>
        </p:nvCxnSpPr>
        <p:spPr>
          <a:xfrm>
            <a:off x="738378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1"/>
          <p:cNvCxnSpPr/>
          <p:nvPr/>
        </p:nvCxnSpPr>
        <p:spPr>
          <a:xfrm rot="10800000">
            <a:off x="1143000" y="509453"/>
            <a:ext cx="68580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1"/>
          <p:cNvSpPr/>
          <p:nvPr/>
        </p:nvSpPr>
        <p:spPr>
          <a:xfrm>
            <a:off x="4867835" y="4558821"/>
            <a:ext cx="2538450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8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2022-2025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1095155" y="20606"/>
            <a:ext cx="4235850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FFFFFF"/>
              </a:buClr>
              <a:buSzPts val="1600"/>
            </a:pPr>
            <a:r>
              <a:rPr lang="en-US" sz="12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Office of Strategy &amp; Engagement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825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54f11bfb3_0_216"/>
          <p:cNvSpPr/>
          <p:nvPr/>
        </p:nvSpPr>
        <p:spPr>
          <a:xfrm>
            <a:off x="1143000" y="-1"/>
            <a:ext cx="6858000" cy="30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gf54f11bfb3_0_216"/>
          <p:cNvGrpSpPr/>
          <p:nvPr/>
        </p:nvGrpSpPr>
        <p:grpSpPr>
          <a:xfrm>
            <a:off x="6788940" y="50020"/>
            <a:ext cx="204856" cy="207425"/>
            <a:chOff x="6665701" y="1263473"/>
            <a:chExt cx="364188" cy="368755"/>
          </a:xfrm>
        </p:grpSpPr>
        <p:sp>
          <p:nvSpPr>
            <p:cNvPr id="367" name="Google Shape;367;gf54f11bfb3_0_216"/>
            <p:cNvSpPr/>
            <p:nvPr/>
          </p:nvSpPr>
          <p:spPr>
            <a:xfrm>
              <a:off x="6665701" y="1417286"/>
              <a:ext cx="97292" cy="214928"/>
            </a:xfrm>
            <a:custGeom>
              <a:avLst/>
              <a:gdLst/>
              <a:ahLst/>
              <a:cxnLst/>
              <a:rect l="l" t="t" r="r" b="b"/>
              <a:pathLst>
                <a:path w="4304" h="9508" extrusionOk="0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51413" tIns="51413" rIns="51413" bIns="51413" anchor="ctr" anchorCtr="0">
              <a:noAutofit/>
            </a:bodyPr>
            <a:lstStyle/>
            <a:p>
              <a:pPr>
                <a:buSzPts val="12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f54f11bfb3_0_216"/>
            <p:cNvSpPr/>
            <p:nvPr/>
          </p:nvSpPr>
          <p:spPr>
            <a:xfrm>
              <a:off x="6799149" y="1340391"/>
              <a:ext cx="97292" cy="291831"/>
            </a:xfrm>
            <a:custGeom>
              <a:avLst/>
              <a:gdLst/>
              <a:ahLst/>
              <a:cxnLst/>
              <a:rect l="l" t="t" r="r" b="b"/>
              <a:pathLst>
                <a:path w="4304" h="12910" extrusionOk="0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51413" tIns="51413" rIns="51413" bIns="51413" anchor="ctr" anchorCtr="0">
              <a:noAutofit/>
            </a:bodyPr>
            <a:lstStyle/>
            <a:p>
              <a:pPr>
                <a:buSzPts val="12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f54f11bfb3_0_216"/>
            <p:cNvSpPr/>
            <p:nvPr/>
          </p:nvSpPr>
          <p:spPr>
            <a:xfrm>
              <a:off x="6932597" y="1263473"/>
              <a:ext cx="97292" cy="368755"/>
            </a:xfrm>
            <a:custGeom>
              <a:avLst/>
              <a:gdLst/>
              <a:ahLst/>
              <a:cxnLst/>
              <a:rect l="l" t="t" r="r" b="b"/>
              <a:pathLst>
                <a:path w="4304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51413" tIns="51413" rIns="51413" bIns="51413" anchor="ctr" anchorCtr="0">
              <a:noAutofit/>
            </a:bodyPr>
            <a:lstStyle/>
            <a:p>
              <a:pPr>
                <a:buSzPts val="12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gf54f11bfb3_0_216"/>
          <p:cNvSpPr/>
          <p:nvPr/>
        </p:nvSpPr>
        <p:spPr>
          <a:xfrm>
            <a:off x="7115758" y="50019"/>
            <a:ext cx="4679" cy="207410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13" tIns="51413" rIns="51413" bIns="51413" anchor="ctr" anchorCtr="0">
            <a:noAutofit/>
          </a:bodyPr>
          <a:lstStyle/>
          <a:p>
            <a:pPr>
              <a:buSzPts val="1200"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f54f11bfb3_0_216"/>
          <p:cNvSpPr/>
          <p:nvPr/>
        </p:nvSpPr>
        <p:spPr>
          <a:xfrm>
            <a:off x="6891368" y="0"/>
            <a:ext cx="1056375" cy="3073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51413" tIns="51413" rIns="51413" bIns="51413" anchor="ctr" anchorCtr="0">
            <a:noAutofit/>
          </a:bodyPr>
          <a:lstStyle/>
          <a:p>
            <a:pPr algn="r">
              <a:buSzPts val="1200"/>
            </a:pPr>
            <a:r>
              <a:rPr lang="en-US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f54f11bfb3_0_216"/>
          <p:cNvSpPr/>
          <p:nvPr/>
        </p:nvSpPr>
        <p:spPr>
          <a:xfrm>
            <a:off x="1143000" y="-1"/>
            <a:ext cx="2556450" cy="3073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51413" tIns="51413" rIns="51413" bIns="51413" anchor="ctr" anchorCtr="0">
            <a:noAutofit/>
          </a:bodyPr>
          <a:lstStyle/>
          <a:p>
            <a:pPr>
              <a:buSzPts val="1600"/>
            </a:pP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SYLVAN HILLS MIDDLE SCHOOL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f54f11bfb3_0_216"/>
          <p:cNvGraphicFramePr/>
          <p:nvPr>
            <p:extLst>
              <p:ext uri="{D42A27DB-BD31-4B8C-83A1-F6EECF244321}">
                <p14:modId xmlns:p14="http://schemas.microsoft.com/office/powerpoint/2010/main" val="977478243"/>
              </p:ext>
            </p:extLst>
          </p:nvPr>
        </p:nvGraphicFramePr>
        <p:xfrm>
          <a:off x="1407521" y="364488"/>
          <a:ext cx="6368138" cy="43115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84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4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9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</a:rPr>
                        <a:t>Strengths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38569" marR="38569" marT="19294" marB="19294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chemeClr val="lt1"/>
                          </a:solidFill>
                        </a:rPr>
                        <a:t>Opportunities</a:t>
                      </a:r>
                      <a:endParaRPr sz="9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8569" marR="38569" marT="19294" marB="19294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83.6 Climate Rating (4 stars)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b="1" dirty="0" smtClean="0">
                          <a:solidFill>
                            <a:schemeClr val="dk1"/>
                          </a:solidFill>
                        </a:rPr>
                        <a:t>Increase </a:t>
                      </a:r>
                      <a:r>
                        <a:rPr lang="en-US" sz="800" b="1" u="none" strike="noStrike" cap="none" dirty="0" smtClean="0">
                          <a:solidFill>
                            <a:schemeClr val="dk1"/>
                          </a:solidFill>
                        </a:rPr>
                        <a:t>percentage of students scoring at the Proficient &amp; Distinguished levels in ELA. Math. Science, and Social Studies.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dirty="0" smtClean="0">
                          <a:solidFill>
                            <a:schemeClr val="dk1"/>
                          </a:solidFill>
                        </a:rPr>
                        <a:t>ELA - 18.74% Proficient &amp; above                   Science- 8.28% Proficient &amp; above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dirty="0" smtClean="0">
                          <a:solidFill>
                            <a:schemeClr val="dk1"/>
                          </a:solidFill>
                        </a:rPr>
                        <a:t>Math- 22.71% Proficient &amp; above                   Social Studies - 15.92% Proficient &amp; above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Increased Content Mastery in ELA  (+4.49 points)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Improvement needed in Science Content Mastery (-10.11 point-decrease)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Increased Content Mastery in Math (+11.67 point); highest middle school gain in APS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Improvement needed in Social Studies Content Mastery (-8.01 point-decrease)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Exceeded the district and state in the area of Progress (+7.7 points) 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 ELA   (96.2)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Math (100.00+)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Increased support is needed in the area of literacy (Lexile levels and writing) for all students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-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Students with Disabilities demonstrated growth; however they did not meet the Improvement Target in 2019.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-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Students w/Disabilities did not meet the improvement targets in Science</a:t>
                      </a:r>
                      <a:r>
                        <a:rPr lang="en-US" sz="80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sz="800" u="none" strike="noStrike" cap="none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 Increased Closing Gaps (+9.4 points) 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Exceeded ELA   improvement target for Economically Disadvantaged and SWD subgroups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 Exceeded Math improvement target for Economically Disadvantaged and improved SWD  subgroups 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 Met Social Studies improvement target for SWD   subgroup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Climate: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u="none" strike="noStrike" cap="none" dirty="0" smtClean="0">
                          <a:solidFill>
                            <a:schemeClr val="dk1"/>
                          </a:solidFill>
                        </a:rPr>
                        <a:t>Improvement needed in the area of Employee Engagement (decreased from 69% to 42%)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dirty="0" smtClean="0">
                          <a:solidFill>
                            <a:schemeClr val="dk1"/>
                          </a:solidFill>
                        </a:rPr>
                        <a:t>CCRPI Attendance (2019)- 93.10%</a:t>
                      </a:r>
                    </a:p>
                    <a:p>
                      <a:pPr marL="457200" marR="0" lvl="0" indent="-2889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Calibri"/>
                        <a:buChar char="●"/>
                      </a:pPr>
                      <a:r>
                        <a:rPr lang="en-US" sz="800" dirty="0" smtClean="0">
                          <a:solidFill>
                            <a:schemeClr val="dk1"/>
                          </a:solidFill>
                        </a:rPr>
                        <a:t>CCRPI Attendance 2020-2021)- 39.2%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38569" marR="38569" marT="19294" marB="19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44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54f11bfb3_0_108"/>
          <p:cNvSpPr/>
          <p:nvPr/>
        </p:nvSpPr>
        <p:spPr>
          <a:xfrm>
            <a:off x="1143000" y="-1"/>
            <a:ext cx="6858000" cy="30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gf54f11bfb3_0_108"/>
          <p:cNvGrpSpPr/>
          <p:nvPr/>
        </p:nvGrpSpPr>
        <p:grpSpPr>
          <a:xfrm>
            <a:off x="6788940" y="50020"/>
            <a:ext cx="204856" cy="207425"/>
            <a:chOff x="6665701" y="1263473"/>
            <a:chExt cx="364188" cy="368755"/>
          </a:xfrm>
        </p:grpSpPr>
        <p:sp>
          <p:nvSpPr>
            <p:cNvPr id="380" name="Google Shape;380;gf54f11bfb3_0_108"/>
            <p:cNvSpPr/>
            <p:nvPr/>
          </p:nvSpPr>
          <p:spPr>
            <a:xfrm>
              <a:off x="6665701" y="1417286"/>
              <a:ext cx="97292" cy="214928"/>
            </a:xfrm>
            <a:custGeom>
              <a:avLst/>
              <a:gdLst/>
              <a:ahLst/>
              <a:cxnLst/>
              <a:rect l="l" t="t" r="r" b="b"/>
              <a:pathLst>
                <a:path w="4304" h="9508" extrusionOk="0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51413" tIns="51413" rIns="51413" bIns="51413" anchor="ctr" anchorCtr="0">
              <a:noAutofit/>
            </a:bodyPr>
            <a:lstStyle/>
            <a:p>
              <a:pPr>
                <a:buSzPts val="12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gf54f11bfb3_0_108"/>
            <p:cNvSpPr/>
            <p:nvPr/>
          </p:nvSpPr>
          <p:spPr>
            <a:xfrm>
              <a:off x="6799149" y="1340391"/>
              <a:ext cx="97292" cy="291831"/>
            </a:xfrm>
            <a:custGeom>
              <a:avLst/>
              <a:gdLst/>
              <a:ahLst/>
              <a:cxnLst/>
              <a:rect l="l" t="t" r="r" b="b"/>
              <a:pathLst>
                <a:path w="4304" h="12910" extrusionOk="0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51413" tIns="51413" rIns="51413" bIns="51413" anchor="ctr" anchorCtr="0">
              <a:noAutofit/>
            </a:bodyPr>
            <a:lstStyle/>
            <a:p>
              <a:pPr>
                <a:buSzPts val="12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gf54f11bfb3_0_108"/>
            <p:cNvSpPr/>
            <p:nvPr/>
          </p:nvSpPr>
          <p:spPr>
            <a:xfrm>
              <a:off x="6932597" y="1263473"/>
              <a:ext cx="97292" cy="368755"/>
            </a:xfrm>
            <a:custGeom>
              <a:avLst/>
              <a:gdLst/>
              <a:ahLst/>
              <a:cxnLst/>
              <a:rect l="l" t="t" r="r" b="b"/>
              <a:pathLst>
                <a:path w="4304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51413" tIns="51413" rIns="51413" bIns="51413" anchor="ctr" anchorCtr="0">
              <a:noAutofit/>
            </a:bodyPr>
            <a:lstStyle/>
            <a:p>
              <a:pPr>
                <a:buSzPts val="1200"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gf54f11bfb3_0_108"/>
          <p:cNvSpPr/>
          <p:nvPr/>
        </p:nvSpPr>
        <p:spPr>
          <a:xfrm>
            <a:off x="7115758" y="50019"/>
            <a:ext cx="4679" cy="207410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13" tIns="51413" rIns="51413" bIns="51413" anchor="ctr" anchorCtr="0">
            <a:noAutofit/>
          </a:bodyPr>
          <a:lstStyle/>
          <a:p>
            <a:pPr>
              <a:buSzPts val="1200"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f54f11bfb3_0_108"/>
          <p:cNvSpPr/>
          <p:nvPr/>
        </p:nvSpPr>
        <p:spPr>
          <a:xfrm>
            <a:off x="6891368" y="0"/>
            <a:ext cx="1056375" cy="3073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51413" tIns="51413" rIns="51413" bIns="51413" anchor="ctr" anchorCtr="0">
            <a:noAutofit/>
          </a:bodyPr>
          <a:lstStyle/>
          <a:p>
            <a:pPr algn="r">
              <a:buSzPts val="1200"/>
            </a:pPr>
            <a:r>
              <a:rPr lang="en-US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sz="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gf54f11bfb3_0_108"/>
          <p:cNvSpPr/>
          <p:nvPr/>
        </p:nvSpPr>
        <p:spPr>
          <a:xfrm>
            <a:off x="1143000" y="-1"/>
            <a:ext cx="2556450" cy="3073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51413" tIns="51413" rIns="51413" bIns="51413" anchor="ctr" anchorCtr="0">
            <a:noAutofit/>
          </a:bodyPr>
          <a:lstStyle/>
          <a:p>
            <a:pPr>
              <a:buSzPts val="16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6" name="Google Shape;386;gf54f11bfb3_0_108"/>
          <p:cNvGraphicFramePr/>
          <p:nvPr>
            <p:extLst>
              <p:ext uri="{D42A27DB-BD31-4B8C-83A1-F6EECF244321}">
                <p14:modId xmlns:p14="http://schemas.microsoft.com/office/powerpoint/2010/main" val="799909634"/>
              </p:ext>
            </p:extLst>
          </p:nvPr>
        </p:nvGraphicFramePr>
        <p:xfrm>
          <a:off x="1363469" y="308225"/>
          <a:ext cx="6368118" cy="5825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22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2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19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none" strike="noStrike" cap="none" dirty="0"/>
                        <a:t>Our Overarching Needs</a:t>
                      </a:r>
                      <a:endParaRPr sz="900" u="none" strike="noStrike" cap="none" dirty="0"/>
                    </a:p>
                  </a:txBody>
                  <a:tcPr marL="38569" marR="38569" marT="19294" marB="19294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4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(ES/MS: Literacy Proficiency)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(HS: Post-graduation Preparedness)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800" u="none" strike="noStrike" cap="none" dirty="0"/>
                    </a:p>
                  </a:txBody>
                  <a:tcPr marL="38569" marR="38569" marT="19294" marB="19294" anchor="ctr"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(ES/MS: Numeracy Proficiency)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(HS: College &amp; Career Readiness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800" u="none" strike="noStrike" cap="none" dirty="0"/>
                    </a:p>
                  </a:txBody>
                  <a:tcPr marL="38569" marR="38569" marT="19294" marB="19294" anchor="ctr">
                    <a:solidFill>
                      <a:srgbClr val="009999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(Whole Child/Student Support)</a:t>
                      </a:r>
                      <a:endParaRPr lang="en-US" sz="800" u="none" strike="noStrike" cap="none" dirty="0"/>
                    </a:p>
                  </a:txBody>
                  <a:tcPr marL="38569" marR="38569" marT="19294" marB="19294" anchor="ctr">
                    <a:solidFill>
                      <a:srgbClr val="00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87" name="Google Shape;387;gf54f11bfb3_0_108"/>
          <p:cNvGraphicFramePr/>
          <p:nvPr>
            <p:extLst>
              <p:ext uri="{D42A27DB-BD31-4B8C-83A1-F6EECF244321}">
                <p14:modId xmlns:p14="http://schemas.microsoft.com/office/powerpoint/2010/main" val="2596263195"/>
              </p:ext>
            </p:extLst>
          </p:nvPr>
        </p:nvGraphicFramePr>
        <p:xfrm>
          <a:off x="1392834" y="4121933"/>
          <a:ext cx="6348543" cy="74773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16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6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none" strike="noStrike" cap="none" dirty="0"/>
                        <a:t>Root Cause</a:t>
                      </a:r>
                      <a:endParaRPr sz="900" u="none" strike="noStrike" cap="none" dirty="0"/>
                    </a:p>
                  </a:txBody>
                  <a:tcPr marL="38569" marR="38569" marT="19294" marB="19294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dk1"/>
                          </a:solidFill>
                          <a:latin typeface="+mj-lt"/>
                        </a:rPr>
                        <a:t>There is a need for a systemic protocol for effective instructional planning to align instruction to grade level standards.</a:t>
                      </a:r>
                      <a:endParaRPr lang="en-US" sz="700" dirty="0" smtClean="0">
                        <a:latin typeface="+mj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700" dirty="0">
                        <a:latin typeface="+mj-lt"/>
                      </a:endParaRPr>
                    </a:p>
                  </a:txBody>
                  <a:tcPr marL="38569" marR="38569" marT="19294" marB="19294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dk1"/>
                          </a:solidFill>
                          <a:latin typeface="+mj-lt"/>
                        </a:rPr>
                        <a:t>There is a need  for a system to capture observation data  in order to inform  consistent, targeted  professional learning  and coaching  for teachers.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700" dirty="0">
                        <a:latin typeface="+mj-lt"/>
                      </a:endParaRPr>
                    </a:p>
                  </a:txBody>
                  <a:tcPr marL="38569" marR="38569" marT="19294" marB="19294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dk1"/>
                          </a:solidFill>
                          <a:latin typeface="+mn-lt"/>
                        </a:rPr>
                        <a:t>There is a  need to develop a  system and monitoring plan for consistent data digs in order positively impact student  attendance.</a:t>
                      </a:r>
                      <a:endParaRPr lang="en-US" sz="700" u="none" strike="noStrike" cap="none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</a:endParaRPr>
                    </a:p>
                  </a:txBody>
                  <a:tcPr marL="38569" marR="38569" marT="19294" marB="19294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88" name="Google Shape;388;gf54f11bfb3_0_108"/>
          <p:cNvGraphicFramePr/>
          <p:nvPr>
            <p:extLst>
              <p:ext uri="{D42A27DB-BD31-4B8C-83A1-F6EECF244321}">
                <p14:modId xmlns:p14="http://schemas.microsoft.com/office/powerpoint/2010/main" val="2568996343"/>
              </p:ext>
            </p:extLst>
          </p:nvPr>
        </p:nvGraphicFramePr>
        <p:xfrm>
          <a:off x="1392834" y="940715"/>
          <a:ext cx="2057400" cy="3039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94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 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baseline="0" dirty="0" smtClean="0"/>
                        <a:t>students are not scoring proficient and above in literacy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8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1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 smtClean="0"/>
                        <a:t>lack prerequisite skills, in reading and writing, that is needed to access grade level standards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8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smtClean="0"/>
                        <a:t>lack of appropriate and consistent Tier 1 instruction aligned to grade level standards</a:t>
                      </a:r>
                      <a:endParaRPr lang="en-US" sz="700" b="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8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classroom observation /assessment data denotes teachers have struggled with effectively unpacking standards for activity alignment</a:t>
                      </a:r>
                      <a:endParaRPr lang="en-US" sz="700" b="0" dirty="0" smtClean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8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 smtClean="0"/>
                        <a:t>inconsistent systems</a:t>
                      </a:r>
                      <a:r>
                        <a:rPr lang="en-US" sz="700" u="none" strike="noStrike" cap="none" baseline="0" dirty="0" smtClean="0"/>
                        <a:t> for lesson internalization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89" name="Google Shape;389;gf54f11bfb3_0_108"/>
          <p:cNvGraphicFramePr/>
          <p:nvPr>
            <p:extLst>
              <p:ext uri="{D42A27DB-BD31-4B8C-83A1-F6EECF244321}">
                <p14:modId xmlns:p14="http://schemas.microsoft.com/office/powerpoint/2010/main" val="3958195323"/>
              </p:ext>
            </p:extLst>
          </p:nvPr>
        </p:nvGraphicFramePr>
        <p:xfrm>
          <a:off x="3548213" y="940714"/>
          <a:ext cx="2047594" cy="30391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47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700" u="none" strike="noStrike" cap="none" baseline="0" dirty="0" smtClean="0"/>
                        <a:t>students are not scoring proficient and above in math</a:t>
                      </a:r>
                      <a:endParaRPr lang="en-US" sz="700" u="none" strike="noStrike" cap="none" dirty="0" smtClean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smtClean="0"/>
                        <a:t>students are performing below grade level and lack prerequisite skills needed to access grade level standards</a:t>
                      </a:r>
                      <a:r>
                        <a:rPr lang="en-US" sz="700" b="1" dirty="0" smtClean="0"/>
                        <a:t>.</a:t>
                      </a:r>
                      <a:endParaRPr lang="en-US" sz="700" b="1" u="none" strike="noStrike" cap="none" dirty="0" smtClean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smtClean="0"/>
                        <a:t>teachers do not consistently use effective instructional strategies to address gaps in learning. </a:t>
                      </a:r>
                      <a:endParaRPr lang="en-US" sz="700" b="0" u="none" strike="noStrike" cap="none" dirty="0" smtClean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7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/>
                        <a:t>Why?</a:t>
                      </a:r>
                      <a:endParaRPr sz="700" u="none" strike="noStrike" cap="none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 smtClean="0"/>
                        <a:t>teachers have not received adequate support with identifying the most effective instructional strategies   ( i.e. visual representations, real world connections, manipulatives, small group instruction) to use to address the gaps in learning and common misconceptions </a:t>
                      </a:r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/>
                        <a:t>Why?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 smtClean="0"/>
                        <a:t>lack of  consistent systems for collecting data and addressing opportunities for implementing effective instructional strategies </a:t>
                      </a:r>
                      <a:endParaRPr sz="7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90" name="Google Shape;390;gf54f11bfb3_0_108"/>
          <p:cNvGraphicFramePr/>
          <p:nvPr>
            <p:extLst>
              <p:ext uri="{D42A27DB-BD31-4B8C-83A1-F6EECF244321}">
                <p14:modId xmlns:p14="http://schemas.microsoft.com/office/powerpoint/2010/main" val="1205939127"/>
              </p:ext>
            </p:extLst>
          </p:nvPr>
        </p:nvGraphicFramePr>
        <p:xfrm>
          <a:off x="5693786" y="940710"/>
          <a:ext cx="2047594" cy="3137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47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4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Why?</a:t>
                      </a:r>
                      <a:endParaRPr sz="8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7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 a decline in student attendance from FY 19 to FY 21? </a:t>
                      </a:r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/>
                        <a:t>Why?</a:t>
                      </a:r>
                      <a:endParaRPr sz="800" u="none" strike="noStrike" cap="none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virtual learning (resulting from the  pandemic) caused a decline in student attendance.</a:t>
                      </a:r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Why?</a:t>
                      </a:r>
                      <a:endParaRPr sz="8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lack of teams, systems and resources to support daily student attendance. </a:t>
                      </a:r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3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/>
                        <a:t>Why?</a:t>
                      </a:r>
                      <a:endParaRPr sz="800" u="none" strike="noStrike" cap="none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28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 smtClean="0"/>
                        <a:t>data was not utilized  to address the need for Teams and specific duties and responsibilities were not created to address the concern. </a:t>
                      </a:r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u="none" strike="noStrike" cap="none" dirty="0"/>
                        <a:t>Why?</a:t>
                      </a:r>
                      <a:endParaRPr sz="8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solidFill>
                            <a:schemeClr val="dk1"/>
                          </a:solidFill>
                          <a:latin typeface="+mn-lt"/>
                          <a:cs typeface="Calibri" panose="020F0502020204030204" pitchFamily="34" charset="0"/>
                        </a:rPr>
                        <a:t>lack</a:t>
                      </a:r>
                      <a:r>
                        <a:rPr lang="en-US" sz="700" b="0" baseline="0" dirty="0" smtClean="0">
                          <a:solidFill>
                            <a:schemeClr val="dk1"/>
                          </a:solidFill>
                          <a:latin typeface="+mn-lt"/>
                          <a:cs typeface="Calibri" panose="020F0502020204030204" pitchFamily="34" charset="0"/>
                        </a:rPr>
                        <a:t> of teams and systems </a:t>
                      </a:r>
                      <a:r>
                        <a:rPr lang="en-US" sz="700" b="0" dirty="0" smtClean="0">
                          <a:solidFill>
                            <a:schemeClr val="dk1"/>
                          </a:solidFill>
                          <a:latin typeface="+mn-lt"/>
                          <a:cs typeface="Calibri" panose="020F0502020204030204" pitchFamily="34" charset="0"/>
                        </a:rPr>
                        <a:t>to support declining student attendance?</a:t>
                      </a:r>
                      <a:endParaRPr lang="en-US" sz="700" b="0" u="none" strike="noStrike" cap="none" dirty="0" smtClean="0">
                        <a:solidFill>
                          <a:schemeClr val="dk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51431" marR="51431" marT="25725" marB="2572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22745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10776</TotalTime>
  <Words>2487</Words>
  <Application>Microsoft Office PowerPoint</Application>
  <PresentationFormat>On-screen Show (16:9)</PresentationFormat>
  <Paragraphs>334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Barlow Light</vt:lpstr>
      <vt:lpstr>Calibri</vt:lpstr>
      <vt:lpstr>Berlin Sans FB Demi</vt:lpstr>
      <vt:lpstr>Berlin Sans FB</vt:lpstr>
      <vt:lpstr>Gill Sans MT</vt:lpstr>
      <vt:lpstr>Cambria</vt:lpstr>
      <vt:lpstr>Arial</vt:lpstr>
      <vt:lpstr>Times New Roman</vt:lpstr>
      <vt:lpstr>Barlow SemiBold</vt:lpstr>
      <vt:lpstr>Wingdings</vt:lpstr>
      <vt:lpstr>Roboto</vt:lpstr>
      <vt:lpstr>Impact</vt:lpstr>
      <vt:lpstr>Verdana</vt:lpstr>
      <vt:lpstr>Century</vt:lpstr>
      <vt:lpstr>Arial Black</vt:lpstr>
      <vt:lpstr>Lodovico template</vt:lpstr>
      <vt:lpstr>Badge</vt:lpstr>
      <vt:lpstr>WELCOME SYLVAN HILLS MIDDLE  GO TEAM MEETING</vt:lpstr>
      <vt:lpstr>Today’s Agenda</vt:lpstr>
      <vt:lpstr>PowerPoint Presentation</vt:lpstr>
      <vt:lpstr>PowerPoint Presentation</vt:lpstr>
      <vt:lpstr>Action Items</vt:lpstr>
      <vt:lpstr>DISCUSSION ITEMS</vt:lpstr>
      <vt:lpstr>PowerPoint Presentation</vt:lpstr>
      <vt:lpstr>PowerPoint Presentation</vt:lpstr>
      <vt:lpstr>PowerPoint Presentation</vt:lpstr>
      <vt:lpstr>What is our current Vision and Mission?  </vt:lpstr>
      <vt:lpstr>PowerPoint Presentation</vt:lpstr>
      <vt:lpstr>PowerPoint Presentation</vt:lpstr>
      <vt:lpstr>Implications for my Work: </vt:lpstr>
      <vt:lpstr>Implications for my Work: </vt:lpstr>
      <vt:lpstr>PowerPoint Presentation</vt:lpstr>
      <vt:lpstr>PowerPoint Presentation</vt:lpstr>
      <vt:lpstr>PowerPoint Presentation</vt:lpstr>
      <vt:lpstr>PowerPoint Presentation</vt:lpstr>
      <vt:lpstr>Connect  with US!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Blasingame, Monica</dc:creator>
  <cp:lastModifiedBy>Blasingame, Monica</cp:lastModifiedBy>
  <cp:revision>90</cp:revision>
  <dcterms:modified xsi:type="dcterms:W3CDTF">2022-01-12T21:24:53Z</dcterms:modified>
</cp:coreProperties>
</file>